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1"/>
  </p:notesMasterIdLst>
  <p:sldIdLst>
    <p:sldId id="267" r:id="rId2"/>
    <p:sldId id="265" r:id="rId3"/>
    <p:sldId id="268" r:id="rId4"/>
    <p:sldId id="293" r:id="rId5"/>
    <p:sldId id="279" r:id="rId6"/>
    <p:sldId id="270" r:id="rId7"/>
    <p:sldId id="288" r:id="rId8"/>
    <p:sldId id="289" r:id="rId9"/>
    <p:sldId id="294" r:id="rId10"/>
    <p:sldId id="291" r:id="rId11"/>
    <p:sldId id="269" r:id="rId12"/>
    <p:sldId id="285"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277" r:id="rId33"/>
    <p:sldId id="282" r:id="rId34"/>
    <p:sldId id="284" r:id="rId35"/>
    <p:sldId id="286" r:id="rId36"/>
    <p:sldId id="283" r:id="rId37"/>
    <p:sldId id="287" r:id="rId38"/>
    <p:sldId id="274" r:id="rId39"/>
    <p:sldId id="278" r:id="rId4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Lst>
        </p14:section>
        <p14:section name="Introducción" id="{4D35919E-5C15-E54D-8BB5-54355229AF7E}">
          <p14:sldIdLst>
            <p14:sldId id="279"/>
            <p14:sldId id="270"/>
            <p14:sldId id="288"/>
            <p14:sldId id="289"/>
            <p14:sldId id="294"/>
            <p14:sldId id="291"/>
            <p14:sldId id="269"/>
            <p14:sldId id="285"/>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 id="277"/>
          </p14:sldIdLst>
        </p14:section>
        <p14:section name="Conclusiones" id="{FE6AD19F-31B0-264F-8DEC-CA36B7922D3A}">
          <p14:sldIdLst>
            <p14:sldId id="282"/>
            <p14:sldId id="284"/>
            <p14:sldId id="286"/>
            <p14:sldId id="283"/>
            <p14:sldId id="287"/>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839" autoAdjust="0"/>
  </p:normalViewPr>
  <p:slideViewPr>
    <p:cSldViewPr snapToGrid="0">
      <p:cViewPr varScale="1">
        <p:scale>
          <a:sx n="79" d="100"/>
          <a:sy n="79" d="100"/>
        </p:scale>
        <p:origin x="782"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24/11/2023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24.11.2023</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24.11.2023</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24.11.2023</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24.11.2023</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24.11.2023</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24.11.2023</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24.11.2023</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24.11.2023</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24.11.2023</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24.11.2023</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p:txBody>
          <a:bodyPr/>
          <a:lstStyle/>
          <a:p>
            <a:endParaRPr lang="es-ES_tradnl"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10</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2"/>
          <a:stretch>
            <a:fillRect/>
          </a:stretch>
        </p:blipFill>
        <p:spPr>
          <a:xfrm>
            <a:off x="1275676" y="2518233"/>
            <a:ext cx="9640645" cy="3105583"/>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3"/>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2490280" y="4630684"/>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5035684" y="4919271"/>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467600" y="5254484"/>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875775" y="4630684"/>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2"/>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3"/>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4"/>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5"/>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6"/>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2"/>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2"/>
          <a:stretch>
            <a:fillRect/>
          </a:stretch>
        </p:blipFill>
        <p:spPr>
          <a:xfrm>
            <a:off x="1096647" y="2365937"/>
            <a:ext cx="9774014" cy="3315163"/>
          </a:xfrm>
          <a:prstGeom prst="rect">
            <a:avLst/>
          </a:prstGeom>
        </p:spPr>
      </p:pic>
    </p:spTree>
    <p:extLst>
      <p:ext uri="{BB962C8B-B14F-4D97-AF65-F5344CB8AC3E}">
        <p14:creationId xmlns:p14="http://schemas.microsoft.com/office/powerpoint/2010/main" val="315916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2"/>
          <a:stretch>
            <a:fillRect/>
          </a:stretch>
        </p:blipFill>
        <p:spPr>
          <a:xfrm>
            <a:off x="2342637" y="2375463"/>
            <a:ext cx="7354326" cy="3296110"/>
          </a:xfrm>
          <a:prstGeom prst="rect">
            <a:avLst/>
          </a:prstGeom>
        </p:spPr>
      </p:pic>
    </p:spTree>
    <p:extLst>
      <p:ext uri="{BB962C8B-B14F-4D97-AF65-F5344CB8AC3E}">
        <p14:creationId xmlns:p14="http://schemas.microsoft.com/office/powerpoint/2010/main" val="385971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2"/>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3"/>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2"/>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3"/>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4"/>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5"/>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2"/>
          <a:stretch>
            <a:fillRect/>
          </a:stretch>
        </p:blipFill>
        <p:spPr>
          <a:xfrm>
            <a:off x="151008" y="2786653"/>
            <a:ext cx="4639978" cy="2553334"/>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3"/>
          <a:stretch>
            <a:fillRect/>
          </a:stretch>
        </p:blipFill>
        <p:spPr>
          <a:xfrm>
            <a:off x="5030686" y="2763098"/>
            <a:ext cx="3326313" cy="2737060"/>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4"/>
          <a:stretch>
            <a:fillRect/>
          </a:stretch>
        </p:blipFill>
        <p:spPr>
          <a:xfrm>
            <a:off x="8492183" y="2801795"/>
            <a:ext cx="3326313" cy="2698363"/>
          </a:xfrm>
          <a:prstGeom prst="rect">
            <a:avLst/>
          </a:prstGeom>
        </p:spPr>
      </p:pic>
    </p:spTree>
    <p:extLst>
      <p:ext uri="{BB962C8B-B14F-4D97-AF65-F5344CB8AC3E}">
        <p14:creationId xmlns:p14="http://schemas.microsoft.com/office/powerpoint/2010/main" val="351609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2"/>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9" name="Imagen 8">
            <a:extLst>
              <a:ext uri="{FF2B5EF4-FFF2-40B4-BE49-F238E27FC236}">
                <a16:creationId xmlns:a16="http://schemas.microsoft.com/office/drawing/2014/main" id="{8746DEAE-EBBD-6B7F-5877-D3EA3EB1026D}"/>
              </a:ext>
            </a:extLst>
          </p:cNvPr>
          <p:cNvPicPr>
            <a:picLocks noChangeAspect="1"/>
          </p:cNvPicPr>
          <p:nvPr/>
        </p:nvPicPr>
        <p:blipFill>
          <a:blip r:embed="rId2"/>
          <a:stretch>
            <a:fillRect/>
          </a:stretch>
        </p:blipFill>
        <p:spPr>
          <a:xfrm>
            <a:off x="2402631" y="1690688"/>
            <a:ext cx="3261297" cy="4641292"/>
          </a:xfrm>
          <a:prstGeom prst="rect">
            <a:avLst/>
          </a:prstGeom>
        </p:spPr>
      </p:pic>
      <p:pic>
        <p:nvPicPr>
          <p:cNvPr id="11" name="Imagen 10">
            <a:extLst>
              <a:ext uri="{FF2B5EF4-FFF2-40B4-BE49-F238E27FC236}">
                <a16:creationId xmlns:a16="http://schemas.microsoft.com/office/drawing/2014/main" id="{5886373F-E8A1-9893-422F-FD1DB78C424A}"/>
              </a:ext>
            </a:extLst>
          </p:cNvPr>
          <p:cNvPicPr>
            <a:picLocks noChangeAspect="1"/>
          </p:cNvPicPr>
          <p:nvPr/>
        </p:nvPicPr>
        <p:blipFill>
          <a:blip r:embed="rId3"/>
          <a:stretch>
            <a:fillRect/>
          </a:stretch>
        </p:blipFill>
        <p:spPr>
          <a:xfrm>
            <a:off x="7013643" y="1745240"/>
            <a:ext cx="4033416" cy="4509755"/>
          </a:xfrm>
          <a:prstGeom prst="rect">
            <a:avLst/>
          </a:prstGeom>
        </p:spPr>
      </p:pic>
    </p:spTree>
    <p:extLst>
      <p:ext uri="{BB962C8B-B14F-4D97-AF65-F5344CB8AC3E}">
        <p14:creationId xmlns:p14="http://schemas.microsoft.com/office/powerpoint/2010/main" val="375789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8" name="Imagen 7">
            <a:extLst>
              <a:ext uri="{FF2B5EF4-FFF2-40B4-BE49-F238E27FC236}">
                <a16:creationId xmlns:a16="http://schemas.microsoft.com/office/drawing/2014/main" id="{DA5FA916-DBEB-B355-7C46-BD0F5EB132B2}"/>
              </a:ext>
            </a:extLst>
          </p:cNvPr>
          <p:cNvPicPr>
            <a:picLocks noChangeAspect="1"/>
          </p:cNvPicPr>
          <p:nvPr/>
        </p:nvPicPr>
        <p:blipFill>
          <a:blip r:embed="rId2"/>
          <a:stretch>
            <a:fillRect/>
          </a:stretch>
        </p:blipFill>
        <p:spPr>
          <a:xfrm>
            <a:off x="996310" y="1765337"/>
            <a:ext cx="5504936" cy="4333906"/>
          </a:xfrm>
          <a:prstGeom prst="rect">
            <a:avLst/>
          </a:prstGeom>
        </p:spPr>
      </p:pic>
      <p:pic>
        <p:nvPicPr>
          <p:cNvPr id="12" name="Imagen 11">
            <a:extLst>
              <a:ext uri="{FF2B5EF4-FFF2-40B4-BE49-F238E27FC236}">
                <a16:creationId xmlns:a16="http://schemas.microsoft.com/office/drawing/2014/main" id="{5DDD1997-DFA5-0B1D-B14F-B04E9430BBDF}"/>
              </a:ext>
            </a:extLst>
          </p:cNvPr>
          <p:cNvPicPr>
            <a:picLocks noChangeAspect="1"/>
          </p:cNvPicPr>
          <p:nvPr/>
        </p:nvPicPr>
        <p:blipFill>
          <a:blip r:embed="rId3"/>
          <a:stretch>
            <a:fillRect/>
          </a:stretch>
        </p:blipFill>
        <p:spPr>
          <a:xfrm>
            <a:off x="6864659" y="1765337"/>
            <a:ext cx="3627532" cy="4562854"/>
          </a:xfrm>
          <a:prstGeom prst="rect">
            <a:avLst/>
          </a:prstGeom>
        </p:spPr>
      </p:pic>
    </p:spTree>
    <p:extLst>
      <p:ext uri="{BB962C8B-B14F-4D97-AF65-F5344CB8AC3E}">
        <p14:creationId xmlns:p14="http://schemas.microsoft.com/office/powerpoint/2010/main" val="88558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7787148" y="1813210"/>
            <a:ext cx="4161504" cy="4361448"/>
          </a:xfrm>
        </p:spPr>
        <p:txBody>
          <a:bodyPr/>
          <a:lstStyle/>
          <a:p>
            <a:endParaRPr lang="es-ES_tradnl" dirty="0"/>
          </a:p>
        </p:txBody>
      </p:sp>
      <p:pic>
        <p:nvPicPr>
          <p:cNvPr id="11" name="Marcador de contenido 10" descr="Una captura de pantalla de un celular con letras&#10;&#10;Descripción generada automáticamente con confianza media">
            <a:extLst>
              <a:ext uri="{FF2B5EF4-FFF2-40B4-BE49-F238E27FC236}">
                <a16:creationId xmlns:a16="http://schemas.microsoft.com/office/drawing/2014/main" id="{91A00791-2249-0B94-AD1D-561A5A06B712}"/>
              </a:ext>
            </a:extLst>
          </p:cNvPr>
          <p:cNvPicPr>
            <a:picLocks noGrp="1" noChangeAspect="1"/>
          </p:cNvPicPr>
          <p:nvPr>
            <p:ph sz="half" idx="2"/>
          </p:nvPr>
        </p:nvPicPr>
        <p:blipFill>
          <a:blip r:embed="rId2"/>
          <a:stretch>
            <a:fillRect/>
          </a:stretch>
        </p:blipFill>
        <p:spPr>
          <a:xfrm>
            <a:off x="243348" y="1726873"/>
            <a:ext cx="7377676" cy="4447785"/>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1190" y="378783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7895304" y="3429000"/>
            <a:ext cx="3495616" cy="1200329"/>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spTree>
    <p:extLst>
      <p:ext uri="{BB962C8B-B14F-4D97-AF65-F5344CB8AC3E}">
        <p14:creationId xmlns:p14="http://schemas.microsoft.com/office/powerpoint/2010/main" val="204684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2"/>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3"/>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2"/>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3"/>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2"/>
          <a:stretch>
            <a:fillRect/>
          </a:stretch>
        </p:blipFill>
        <p:spPr>
          <a:xfrm>
            <a:off x="95141" y="1690688"/>
            <a:ext cx="5924660" cy="2871480"/>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3"/>
          <a:stretch>
            <a:fillRect/>
          </a:stretch>
        </p:blipFill>
        <p:spPr>
          <a:xfrm>
            <a:off x="6095778" y="1690689"/>
            <a:ext cx="6050539" cy="2946520"/>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2"/>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3"/>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2"/>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3"/>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2"/>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3"/>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4"/>
          <a:stretch>
            <a:fillRect/>
          </a:stretch>
        </p:blipFill>
        <p:spPr>
          <a:xfrm>
            <a:off x="8809704" y="2393723"/>
            <a:ext cx="3503940" cy="2712837"/>
          </a:xfrm>
          <a:prstGeom prst="rect">
            <a:avLst/>
          </a:prstGeom>
        </p:spPr>
      </p:pic>
    </p:spTree>
    <p:extLst>
      <p:ext uri="{BB962C8B-B14F-4D97-AF65-F5344CB8AC3E}">
        <p14:creationId xmlns:p14="http://schemas.microsoft.com/office/powerpoint/2010/main" val="17133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5D7E-B88B-4BE4-6E9E-F18814C43C17}"/>
              </a:ext>
            </a:extLst>
          </p:cNvPr>
          <p:cNvSpPr>
            <a:spLocks noGrp="1"/>
          </p:cNvSpPr>
          <p:nvPr>
            <p:ph type="title"/>
          </p:nvPr>
        </p:nvSpPr>
        <p:spPr/>
        <p:txBody>
          <a:bodyPr/>
          <a:lstStyle/>
          <a:p>
            <a:r>
              <a:rPr lang="es-ES_tradnl" dirty="0"/>
              <a:t>Ejemplo 2 Foto o Gráfica con explicación</a:t>
            </a:r>
          </a:p>
        </p:txBody>
      </p:sp>
      <p:sp>
        <p:nvSpPr>
          <p:cNvPr id="4" name="Date Placeholder 3">
            <a:extLst>
              <a:ext uri="{FF2B5EF4-FFF2-40B4-BE49-F238E27FC236}">
                <a16:creationId xmlns:a16="http://schemas.microsoft.com/office/drawing/2014/main" id="{9CE4B6F9-876C-7D18-99B6-6EB0E710C903}"/>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5" name="Slide Number Placeholder 4">
            <a:extLst>
              <a:ext uri="{FF2B5EF4-FFF2-40B4-BE49-F238E27FC236}">
                <a16:creationId xmlns:a16="http://schemas.microsoft.com/office/drawing/2014/main" id="{D3C4307D-D37A-9382-4085-250174731528}"/>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6" name="Text Placeholder 5">
            <a:extLst>
              <a:ext uri="{FF2B5EF4-FFF2-40B4-BE49-F238E27FC236}">
                <a16:creationId xmlns:a16="http://schemas.microsoft.com/office/drawing/2014/main" id="{8F84BD65-17EE-498C-0B5B-8B8D478C39C2}"/>
              </a:ext>
            </a:extLst>
          </p:cNvPr>
          <p:cNvSpPr>
            <a:spLocks noGrp="1"/>
          </p:cNvSpPr>
          <p:nvPr>
            <p:ph type="body" idx="13"/>
          </p:nvPr>
        </p:nvSpPr>
        <p:spPr>
          <a:xfrm>
            <a:off x="382716" y="4953553"/>
            <a:ext cx="5646298" cy="784555"/>
          </a:xfrm>
        </p:spPr>
        <p:txBody>
          <a:bodyPr/>
          <a:lstStyle/>
          <a:p>
            <a:endParaRPr lang="es-ES_tradnl"/>
          </a:p>
        </p:txBody>
      </p:sp>
      <p:sp>
        <p:nvSpPr>
          <p:cNvPr id="7" name="Text Placeholder 6">
            <a:extLst>
              <a:ext uri="{FF2B5EF4-FFF2-40B4-BE49-F238E27FC236}">
                <a16:creationId xmlns:a16="http://schemas.microsoft.com/office/drawing/2014/main" id="{7486ED86-04FB-A92D-9063-66B5CF410B71}"/>
              </a:ext>
            </a:extLst>
          </p:cNvPr>
          <p:cNvSpPr>
            <a:spLocks noGrp="1"/>
          </p:cNvSpPr>
          <p:nvPr>
            <p:ph type="body" idx="14"/>
          </p:nvPr>
        </p:nvSpPr>
        <p:spPr>
          <a:xfrm>
            <a:off x="6162986" y="4948407"/>
            <a:ext cx="5646298" cy="784555"/>
          </a:xfrm>
        </p:spPr>
        <p:txBody>
          <a:bodyPr/>
          <a:lstStyle/>
          <a:p>
            <a:endParaRPr lang="es-ES_tradnl" dirty="0"/>
          </a:p>
        </p:txBody>
      </p:sp>
      <p:pic>
        <p:nvPicPr>
          <p:cNvPr id="3074" name="Picture 2" descr="electrónica">
            <a:extLst>
              <a:ext uri="{FF2B5EF4-FFF2-40B4-BE49-F238E27FC236}">
                <a16:creationId xmlns:a16="http://schemas.microsoft.com/office/drawing/2014/main" id="{E6616E81-47F1-261F-664C-5DE46497BA81}"/>
              </a:ext>
            </a:extLst>
          </p:cNvPr>
          <p:cNvPicPr>
            <a:picLocks noGrp="1" noChangeAspect="1" noChangeArrowheads="1"/>
          </p:cNvPicPr>
          <p:nvPr>
            <p:ph sz="half" idx="15"/>
          </p:nvPr>
        </p:nvPicPr>
        <p:blipFill>
          <a:blip r:embed="rId2">
            <a:extLst>
              <a:ext uri="{28A0092B-C50C-407E-A947-70E740481C1C}">
                <a14:useLocalDpi xmlns:a14="http://schemas.microsoft.com/office/drawing/2010/main" val="0"/>
              </a:ext>
            </a:extLst>
          </a:blip>
          <a:srcRect/>
          <a:stretch>
            <a:fillRect/>
          </a:stretch>
        </p:blipFill>
        <p:spPr bwMode="auto">
          <a:xfrm>
            <a:off x="410085" y="1463887"/>
            <a:ext cx="5573132" cy="33929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presentación gráfica obtenida por la planilla electrónica a partir... |  Download Scientific Diagram">
            <a:extLst>
              <a:ext uri="{FF2B5EF4-FFF2-40B4-BE49-F238E27FC236}">
                <a16:creationId xmlns:a16="http://schemas.microsoft.com/office/drawing/2014/main" id="{F551CCE5-E15B-5C26-CBC0-3CB90CC31DA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5999" y="1366775"/>
            <a:ext cx="5842376" cy="349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062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33</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br>
              <a:rPr lang="es-ES" sz="2200" dirty="0"/>
            </a:br>
            <a:endParaRPr lang="es-ES" sz="2200" dirty="0"/>
          </a:p>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34</a:t>
            </a:fld>
            <a:endParaRPr lang="es-ES_tradnl" dirty="0"/>
          </a:p>
        </p:txBody>
      </p:sp>
    </p:spTree>
    <p:extLst>
      <p:ext uri="{BB962C8B-B14F-4D97-AF65-F5344CB8AC3E}">
        <p14:creationId xmlns:p14="http://schemas.microsoft.com/office/powerpoint/2010/main" val="459971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Los análisis estadísticos realizados arrojaron resultados positivos en términos del rendimiento de los algoritmos implementados. Se pudo evaluar de manera objetiva la eficacia de la metodología propuesta y se identificaron áreas de mejora potencial. Estos análisis proporcionaron una base sólida para la toma de decisiones y la optimización de los algoritmos utilizados.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La actualización de la herramienta de software desarrollada en fases anteriores con las mejoras implementadas en los algoritmos de clasificación y detección de segmentos de interés representa un avance significativo en la automatización de procesos clínicos relacionados con la epilepsia. Esta actualización fortalece la capacidad de la herramienta para asistir a los especialistas médicos en el diagnóstico y seguimiento de pacientes con epilepsia, lo que contribuye a una atención más eficiente y precisa.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35</a:t>
            </a:fld>
            <a:endParaRPr lang="es-ES_tradnl" dirty="0"/>
          </a:p>
        </p:txBody>
      </p:sp>
    </p:spTree>
    <p:extLst>
      <p:ext uri="{BB962C8B-B14F-4D97-AF65-F5344CB8AC3E}">
        <p14:creationId xmlns:p14="http://schemas.microsoft.com/office/powerpoint/2010/main" val="971130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Recomendaciones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fontScale="77500" lnSpcReduction="20000"/>
          </a:bodyPr>
          <a:lstStyle/>
          <a:p>
            <a:pPr algn="just">
              <a:buFont typeface="Arial" panose="020B0604020202020204" pitchFamily="34" charset="0"/>
              <a:buChar char="•"/>
            </a:pPr>
            <a:r>
              <a:rPr lang="es-ES" dirty="0"/>
              <a:t>Se recomienda continuar la recopilación de datos de señales bioeléctricas, tanto de pacientes con epilepsia como de sujetos sanos, con el fin de enriquecer la base de datos y mejorar la capacidad de detección de patrones. La inclusión de un conjunto más amplio y diverso de datos permitirá una validación más robusta de los algoritmos desarrollados, añadiendo otro tipo de señales bioeléctricas como electrocardiogramas.</a:t>
            </a:r>
            <a:br>
              <a:rPr lang="es-ES" dirty="0"/>
            </a:br>
            <a:endParaRPr lang="es-ES" dirty="0"/>
          </a:p>
          <a:p>
            <a:pPr algn="just">
              <a:buFont typeface="Arial" panose="020B0604020202020204" pitchFamily="34" charset="0"/>
              <a:buChar char="•"/>
            </a:pPr>
            <a:r>
              <a:rPr lang="es-ES" dirty="0"/>
              <a:t>Considerando el constante avance y desarrollo de algoritmos en el campo de la Inteligencia Artificial (IA) y Aprendizaje Automático (ML), se sugiere la migración de la herramienta desarrollada a un entorno compatible con Python. Dada la prevalencia y la amplia disponibilidad de bibliotecas, herramientas y algoritmos en Python para IA y ML, esta transición permitirá una integración más fluida y la incorporación sencilla de nuevas técnicas y avances en el campo. Python se ha consolidado como un lenguaje de programación ampliamente aceptado en el ámbito de la ciencia de datos, lo que facilitará la colaboración y el desarrollo futuro de la herramienta en un entorno más versátil y adaptable a las innovaciones en este campo en constante evolución.</a:t>
            </a:r>
            <a:endParaRPr lang="es-ES_tradnl"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36</a:t>
            </a:fld>
            <a:endParaRPr lang="es-ES_tradnl" dirty="0"/>
          </a:p>
        </p:txBody>
      </p:sp>
    </p:spTree>
    <p:extLst>
      <p:ext uri="{BB962C8B-B14F-4D97-AF65-F5344CB8AC3E}">
        <p14:creationId xmlns:p14="http://schemas.microsoft.com/office/powerpoint/2010/main" val="3833671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Recomendaciones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Se sugiere realizar una validación clínica más amplia de la herramienta de software desarrollada en entornos médicos reales. La colaboración continua con instituciones médicas, como el Instituto HUMANA, puede proporcionar una plataforma para aplicar la metodología en la práctica médica y evaluar su utilidad en el diagnóstico y tratamiento de pacientes con epilepsia.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Dado el potencial de los algoritmos de aprendizaje automático para identificar patrones en señales bioeléctricas, se recomienda explorar la aplicación de esta metodología en el estudio de otros trastornos neurológicos. Investigar la detección de patrones relacionados con otras afecciones cerebrales puede ampliar significativamente el impacto y la relevancia de la investigación.</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47157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20382"/>
            <a:ext cx="11770519" cy="4461868"/>
          </a:xfrm>
        </p:spPr>
        <p:txBody>
          <a:bodyPr>
            <a:normAutofit fontScale="92500" lnSpcReduction="1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38</a:t>
            </a:fld>
            <a:endParaRPr lang="es-ES_tradnl" dirty="0"/>
          </a:p>
        </p:txBody>
      </p:sp>
    </p:spTree>
    <p:extLst>
      <p:ext uri="{BB962C8B-B14F-4D97-AF65-F5344CB8AC3E}">
        <p14:creationId xmlns:p14="http://schemas.microsoft.com/office/powerpoint/2010/main" val="36247088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5</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6</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69469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[3].</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3"/>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4"/>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7</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24.11.2023</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2"/>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3"/>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4"/>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8</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9</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4799</TotalTime>
  <Words>1705</Words>
  <Application>Microsoft Office PowerPoint</Application>
  <PresentationFormat>Panorámica</PresentationFormat>
  <Paragraphs>190</Paragraphs>
  <Slides>39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39</vt:i4>
      </vt:variant>
    </vt:vector>
  </HeadingPairs>
  <TitlesOfParts>
    <vt:vector size="43"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Introducción</vt:lpstr>
      <vt:lpstr>Introducción</vt:lpstr>
      <vt:lpstr>Antecedentes</vt:lpstr>
      <vt:lpstr>Justificación</vt:lpstr>
      <vt:lpstr>Alcance</vt:lpstr>
      <vt:lpstr>Marco teórico</vt:lpstr>
      <vt:lpstr>Objetivos</vt:lpstr>
      <vt:lpstr>Objetivos</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Ejemplo 2 Foto o Gráfica con explicación</vt:lpstr>
      <vt:lpstr>Conclusiones y Recomendaciones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Cristhofer Patzán</cp:lastModifiedBy>
  <cp:revision>16</cp:revision>
  <dcterms:created xsi:type="dcterms:W3CDTF">2023-10-27T10:43:38Z</dcterms:created>
  <dcterms:modified xsi:type="dcterms:W3CDTF">2023-11-25T02:35:50Z</dcterms:modified>
</cp:coreProperties>
</file>